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07" autoAdjust="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r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90663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Тема урока :</a:t>
            </a:r>
            <a:br>
              <a:rPr lang="ru-RU" sz="5400" b="1" dirty="0" smtClean="0"/>
            </a:br>
            <a:r>
              <a:rPr lang="ru-RU" sz="5400" b="1" dirty="0" smtClean="0"/>
              <a:t>«Численность населения России»</a:t>
            </a:r>
            <a:endParaRPr lang="ru-RU" sz="5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6177546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3744416" cy="4896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11960" y="1412776"/>
            <a:ext cx="457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660033"/>
                </a:solidFill>
                <a:latin typeface="Times New Roman" pitchFamily="18" charset="0"/>
              </a:rPr>
              <a:t>Первая всеобщая перепись населения была проведена в Российской империи в 1897 г.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553128" cy="4968552"/>
          </a:xfrm>
        </p:spPr>
        <p:txBody>
          <a:bodyPr>
            <a:normAutofit fontScale="92500" lnSpcReduction="20000"/>
          </a:bodyPr>
          <a:lstStyle/>
          <a:p>
            <a:pPr lvl="1" algn="ctr">
              <a:buNone/>
            </a:pPr>
            <a:r>
              <a:rPr lang="ru-RU" sz="6000" b="1" i="1" dirty="0" smtClean="0">
                <a:latin typeface="Times New Roman" pitchFamily="18" charset="0"/>
              </a:rPr>
              <a:t>Население России</a:t>
            </a:r>
          </a:p>
          <a:p>
            <a:pPr lvl="1" algn="ctr">
              <a:buNone/>
            </a:pPr>
            <a:r>
              <a:rPr lang="ru-RU" sz="6000" b="1" i="1" dirty="0">
                <a:latin typeface="Times New Roman" pitchFamily="18" charset="0"/>
              </a:rPr>
              <a:t>с</a:t>
            </a:r>
            <a:r>
              <a:rPr lang="ru-RU" sz="6000" b="1" i="1" dirty="0" smtClean="0">
                <a:latin typeface="Times New Roman" pitchFamily="18" charset="0"/>
              </a:rPr>
              <a:t>оставляет  </a:t>
            </a:r>
            <a:r>
              <a:rPr lang="ru-RU" sz="6000" b="1" i="1" dirty="0" smtClean="0">
                <a:latin typeface="Times New Roman" pitchFamily="18" charset="0"/>
              </a:rPr>
              <a:t>146</a:t>
            </a:r>
            <a:r>
              <a:rPr lang="en-US" sz="6000" b="1" i="1" dirty="0" smtClean="0">
                <a:latin typeface="Times New Roman" pitchFamily="18" charset="0"/>
              </a:rPr>
              <a:t>,</a:t>
            </a:r>
            <a:r>
              <a:rPr lang="ru-RU" sz="6000" b="1" i="1" dirty="0" smtClean="0">
                <a:latin typeface="Times New Roman" pitchFamily="18" charset="0"/>
              </a:rPr>
              <a:t>8 млн. чел.( 01.01.2017г</a:t>
            </a:r>
            <a:r>
              <a:rPr lang="ru-RU" sz="6000" b="1" i="1" dirty="0" smtClean="0">
                <a:latin typeface="Times New Roman" pitchFamily="18" charset="0"/>
              </a:rPr>
              <a:t>.). </a:t>
            </a:r>
          </a:p>
          <a:p>
            <a:pPr lvl="1" algn="ctr">
              <a:buNone/>
            </a:pPr>
            <a:r>
              <a:rPr lang="ru-RU" sz="6000" b="1" i="1" dirty="0" smtClean="0">
                <a:latin typeface="Times New Roman" pitchFamily="18" charset="0"/>
              </a:rPr>
              <a:t>По </a:t>
            </a:r>
            <a:r>
              <a:rPr lang="ru-RU" sz="6000" b="1" i="1" dirty="0" smtClean="0">
                <a:latin typeface="Times New Roman" pitchFamily="18" charset="0"/>
              </a:rPr>
              <a:t>числу жителей занимает 9-е место в </a:t>
            </a:r>
            <a:r>
              <a:rPr lang="ru-RU" sz="6000" b="1" i="1" dirty="0" smtClean="0">
                <a:latin typeface="Times New Roman" pitchFamily="18" charset="0"/>
              </a:rPr>
              <a:t>мире.</a:t>
            </a:r>
            <a:endParaRPr lang="ru-RU" sz="6000" b="1" i="1" dirty="0" smtClean="0">
              <a:latin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47260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b="1" i="1" dirty="0" smtClean="0">
                <a:solidFill>
                  <a:srgbClr val="660033"/>
                </a:solidFill>
                <a:latin typeface="Times New Roman" pitchFamily="18" charset="0"/>
              </a:rPr>
              <a:t>Рождаемость</a:t>
            </a:r>
            <a:r>
              <a:rPr lang="ru-RU" sz="4800" dirty="0" smtClean="0">
                <a:solidFill>
                  <a:srgbClr val="660033"/>
                </a:solidFill>
                <a:latin typeface="Times New Roman" pitchFamily="18" charset="0"/>
              </a:rPr>
              <a:t> </a:t>
            </a:r>
            <a:r>
              <a:rPr lang="ru-RU" sz="4800" dirty="0" smtClean="0">
                <a:latin typeface="Times New Roman" pitchFamily="18" charset="0"/>
              </a:rPr>
              <a:t>– число родившихся за год на 1000 человек населения.</a:t>
            </a:r>
          </a:p>
          <a:p>
            <a:pPr>
              <a:buNone/>
            </a:pPr>
            <a:endParaRPr lang="ru-RU" sz="4800" b="1" i="1" dirty="0" smtClean="0">
              <a:latin typeface="Times New Roman" pitchFamily="18" charset="0"/>
            </a:endParaRPr>
          </a:p>
          <a:p>
            <a:pPr>
              <a:buNone/>
            </a:pPr>
            <a:r>
              <a:rPr lang="ru-RU" sz="4800" b="1" i="1" dirty="0" smtClean="0">
                <a:solidFill>
                  <a:srgbClr val="660033"/>
                </a:solidFill>
                <a:latin typeface="Times New Roman" pitchFamily="18" charset="0"/>
              </a:rPr>
              <a:t>Смертность</a:t>
            </a:r>
            <a:r>
              <a:rPr lang="ru-RU" sz="4800" b="1" i="1" dirty="0" smtClean="0">
                <a:latin typeface="Times New Roman" pitchFamily="18" charset="0"/>
              </a:rPr>
              <a:t> </a:t>
            </a:r>
            <a:r>
              <a:rPr lang="ru-RU" sz="4800" dirty="0" smtClean="0">
                <a:latin typeface="Times New Roman" pitchFamily="18" charset="0"/>
              </a:rPr>
              <a:t>– число умерших за год на 1000 человек населения.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12568"/>
          </a:xfrm>
        </p:spPr>
        <p:txBody>
          <a:bodyPr/>
          <a:lstStyle/>
          <a:p>
            <a:pPr algn="ctr">
              <a:buNone/>
            </a:pPr>
            <a:r>
              <a:rPr lang="ru-RU" sz="3600" b="1" i="1" dirty="0" smtClean="0">
                <a:solidFill>
                  <a:srgbClr val="660033"/>
                </a:solidFill>
                <a:latin typeface="Times New Roman" pitchFamily="18" charset="0"/>
              </a:rPr>
              <a:t>Естественный прирост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 – превышение рождаемости над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смертностью.</a:t>
            </a:r>
            <a:endParaRPr lang="ru-RU" sz="36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ctr">
              <a:buNone/>
            </a:pP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Естественный прирост определяется по формуле: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660033"/>
                </a:solidFill>
                <a:latin typeface="Times New Roman" pitchFamily="18" charset="0"/>
              </a:rPr>
              <a:t>Е. п. = Р-С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660033"/>
                </a:solidFill>
                <a:latin typeface="Times New Roman" pitchFamily="18" charset="0"/>
              </a:rPr>
              <a:t>Естественная убыль</a:t>
            </a:r>
            <a:r>
              <a:rPr lang="ru-RU" sz="3600" b="1" i="1" dirty="0" smtClean="0">
                <a:latin typeface="Times New Roman" pitchFamily="18" charset="0"/>
              </a:rPr>
              <a:t>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</a:rPr>
              <a:t>–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превышение смертности над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рождаемостью.</a:t>
            </a:r>
            <a:endParaRPr lang="ru-RU" sz="36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Воспроизводство населения-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72448"/>
          </a:xfrm>
        </p:spPr>
        <p:txBody>
          <a:bodyPr/>
          <a:lstStyle/>
          <a:p>
            <a:pPr lvl="1">
              <a:buNone/>
            </a:pPr>
            <a:r>
              <a:rPr lang="ru-RU" dirty="0" smtClean="0"/>
              <a:t> 	</a:t>
            </a:r>
            <a:r>
              <a:rPr lang="ru-RU" sz="3200" dirty="0" smtClean="0"/>
              <a:t>Воспроизводство населения- совокупность процессов рождаемости</a:t>
            </a:r>
            <a:r>
              <a:rPr lang="en-US" sz="3200" dirty="0" smtClean="0"/>
              <a:t>,</a:t>
            </a:r>
            <a:r>
              <a:rPr lang="ru-RU" sz="3200" dirty="0" smtClean="0"/>
              <a:t> смертности и естественного прироста</a:t>
            </a:r>
            <a:r>
              <a:rPr lang="en-US" sz="3200" dirty="0" smtClean="0"/>
              <a:t>,</a:t>
            </a:r>
            <a:r>
              <a:rPr lang="ru-RU" sz="3200" dirty="0" smtClean="0"/>
              <a:t> проявляющаяся в постоянной смене людских поколений.</a:t>
            </a:r>
            <a:endParaRPr lang="ru-RU" sz="32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20688"/>
            <a:ext cx="8686800" cy="5793507"/>
          </a:xfrm>
        </p:spPr>
        <p:txBody>
          <a:bodyPr/>
          <a:lstStyle/>
          <a:p>
            <a:pPr>
              <a:buNone/>
            </a:pPr>
            <a:r>
              <a:rPr lang="ru-RU" sz="3600" b="1" i="1" dirty="0" smtClean="0">
                <a:solidFill>
                  <a:srgbClr val="660033"/>
                </a:solidFill>
                <a:latin typeface="Times New Roman" pitchFamily="18" charset="0"/>
              </a:rPr>
              <a:t>Демографический кризис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– резкое снижение численности населения в результате снижения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рождаемости.</a:t>
            </a:r>
            <a:endParaRPr lang="ru-RU" sz="36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>
              <a:buNone/>
            </a:pPr>
            <a:endParaRPr lang="ru-RU" sz="3600" b="1" i="1" dirty="0" smtClean="0">
              <a:solidFill>
                <a:srgbClr val="660033"/>
              </a:solidFill>
              <a:latin typeface="Times New Roman" pitchFamily="18" charset="0"/>
            </a:endParaRPr>
          </a:p>
          <a:p>
            <a:pPr>
              <a:buNone/>
            </a:pPr>
            <a:r>
              <a:rPr lang="ru-RU" sz="3600" b="1" i="1" dirty="0" smtClean="0">
                <a:solidFill>
                  <a:srgbClr val="660033"/>
                </a:solidFill>
                <a:latin typeface="Times New Roman" pitchFamily="18" charset="0"/>
              </a:rPr>
              <a:t>Демографический взрыв</a:t>
            </a: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– резкое повышение численности населения за счет сокращения смертности при традиционно высокой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рождаемости.</a:t>
            </a:r>
            <a:endParaRPr lang="ru-RU" sz="36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700808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/>
              </a:rPr>
              <a:t>Демографические кризисы</a:t>
            </a:r>
            <a:br>
              <a:rPr lang="ru-RU" b="1" spc="50" dirty="0" smtClean="0">
                <a:ln w="11430"/>
              </a:rPr>
            </a:br>
            <a:r>
              <a:rPr lang="ru-RU" sz="2000" dirty="0" smtClean="0">
                <a:cs typeface="Times New Roman" pitchFamily="18" charset="0"/>
              </a:rPr>
              <a:t> В  течение  ХХ  века  Россия  пережила  несколько  </a:t>
            </a:r>
            <a:r>
              <a:rPr lang="ru-RU" sz="2000" b="1" dirty="0" smtClean="0">
                <a:cs typeface="Times New Roman" pitchFamily="18" charset="0"/>
              </a:rPr>
              <a:t>демографических  кризисов</a:t>
            </a:r>
            <a:br>
              <a:rPr lang="ru-RU" sz="2000" b="1" dirty="0" smtClean="0">
                <a:cs typeface="Times New Roman" pitchFamily="18" charset="0"/>
              </a:rPr>
            </a:br>
            <a:r>
              <a:rPr lang="ru-RU" sz="2000" dirty="0" smtClean="0">
                <a:cs typeface="Arial" charset="0"/>
              </a:rPr>
              <a:t>Используя  содержание  следующих  слайдов  и  текст  учебника,  заполните  таблицу.</a:t>
            </a:r>
            <a:br>
              <a:rPr lang="ru-RU" sz="2000" dirty="0" smtClean="0">
                <a:cs typeface="Arial" charset="0"/>
              </a:rPr>
            </a:br>
            <a:endParaRPr lang="ru-RU" sz="2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772817"/>
          <a:ext cx="9144001" cy="5085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599"/>
                <a:gridCol w="1536171"/>
                <a:gridCol w="3803852"/>
                <a:gridCol w="2121379"/>
              </a:tblGrid>
              <a:tr h="8475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Демогра-фический</a:t>
                      </a: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кризис</a:t>
                      </a:r>
                    </a:p>
                  </a:txBody>
                  <a:tcPr marL="66596" marR="665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Временной  период</a:t>
                      </a:r>
                    </a:p>
                  </a:txBody>
                  <a:tcPr marL="66596" marR="665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Причины  демографического  кризиса</a:t>
                      </a:r>
                    </a:p>
                  </a:txBody>
                  <a:tcPr marL="66596" marR="665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Демогра-фические</a:t>
                      </a: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потери</a:t>
                      </a:r>
                    </a:p>
                  </a:txBody>
                  <a:tcPr marL="66596" marR="66596" marT="0" marB="0"/>
                </a:tc>
              </a:tr>
              <a:tr h="113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первый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1914-1922  гг.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Первая  Мировая  война,  революция,  голод  1921-1922  гг.,  эмиграция  из  России  после  революции.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11-18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млн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чел.</a:t>
                      </a:r>
                    </a:p>
                  </a:txBody>
                  <a:tcPr marL="66596" marR="66596" marT="0" marB="0"/>
                </a:tc>
              </a:tr>
              <a:tr h="113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второй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30-е  гг.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Свертывание  </a:t>
                      </a:r>
                      <a:r>
                        <a:rPr lang="ru-RU" sz="18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НЭПа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индустриализация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 </a:t>
                      </a: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коллективизация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 репрессии  и  голод  1933-1934  гг.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5-13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млн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чел.</a:t>
                      </a:r>
                    </a:p>
                  </a:txBody>
                  <a:tcPr marL="66596" marR="66596" marT="0" marB="0"/>
                </a:tc>
              </a:tr>
              <a:tr h="565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третий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40-е  гг.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Великая  Отечественная  война.</a:t>
                      </a: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21-27  </a:t>
                      </a:r>
                      <a:endParaRPr lang="ru-RU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млн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 чел.</a:t>
                      </a:r>
                    </a:p>
                  </a:txBody>
                  <a:tcPr marL="66596" marR="66596" marT="0" marB="0"/>
                </a:tc>
              </a:tr>
              <a:tr h="1412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четвертый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90-е  гг. -  по  настоящее  время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Экономический  кризис  в  стране  (инфляция,  рост  цен,  неуверенность  в  завтрашнем  дне,  неблагоприятная  экологическая  ситуация).</a:t>
                      </a:r>
                    </a:p>
                  </a:txBody>
                  <a:tcPr marL="66596" marR="6659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596" marR="66596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11760" y="1412776"/>
            <a:ext cx="4062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cs typeface="Arial" charset="0"/>
              </a:rPr>
              <a:t>Демографические  кризисы  в  России.</a:t>
            </a:r>
            <a:endParaRPr lang="ru-RU" b="1" dirty="0">
              <a:cs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accent1"/>
                </a:solidFill>
                <a:latin typeface="Times New Roman" pitchFamily="18" charset="0"/>
              </a:rPr>
              <a:t>Основные задачи по выходу из демографического кризиса: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</a:rPr>
              <a:t>1) увеличение продолжительности жизни населения за счет улучшения качества жизни;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</a:rPr>
              <a:t>2) снижение преждевременной смертности, в первую очередь младенческой;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</a:rPr>
              <a:t>3) сокращение заболеваемости, травматизма, инвалидности;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</a:rPr>
              <a:t>4) стимулирование многодетных семей, усыновление;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</a:rPr>
              <a:t>5) поддержка семейно-брачных отношений;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1"/>
                </a:solidFill>
                <a:latin typeface="Times New Roman" pitchFamily="18" charset="0"/>
              </a:rPr>
              <a:t>Итоговое закрепление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1. Какова численность населения России?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2. От чего зависит численность населения?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3. Что называют: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 - рождаемостью;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 - смертностью;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 - естественным приростом;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 - естественной убылью населения;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 - демографическим кризисом;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 - демографическим взрывом;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4. Какая демографическая ситуация характерна для современной России?</a:t>
            </a:r>
          </a:p>
          <a:p>
            <a:pPr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</a:rPr>
              <a:t>5. Какие меры предпринимает государство по увеличению численности населения?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7244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Параграф 9 ,вопросы стр. 65, термины в тетради.</a:t>
            </a:r>
            <a:endParaRPr lang="ru-RU" sz="4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Использованные  ресурсы: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1. Учебник:«</a:t>
            </a:r>
            <a:r>
              <a:rPr lang="ru-RU" sz="2400" b="1" dirty="0" smtClean="0"/>
              <a:t> </a:t>
            </a:r>
            <a:r>
              <a:rPr lang="ru-RU" sz="2400" dirty="0" smtClean="0"/>
              <a:t>География. Население и хозяйство России» 9  класс, </a:t>
            </a:r>
            <a:r>
              <a:rPr lang="ru-RU" sz="2400" dirty="0" err="1" smtClean="0"/>
              <a:t>Е.М.Домогацких</a:t>
            </a:r>
            <a:r>
              <a:rPr lang="ru-RU" sz="2400" dirty="0" smtClean="0"/>
              <a:t>, Н.И.Алексеевский, Н. Н. Клюев, Москва, Русское слово, 2016.</a:t>
            </a:r>
          </a:p>
          <a:p>
            <a:pPr>
              <a:buNone/>
            </a:pPr>
            <a:r>
              <a:rPr lang="ru-RU" sz="2400" smtClean="0"/>
              <a:t>3.Интернет-ресурсы : </a:t>
            </a:r>
            <a:endParaRPr lang="ru-RU" sz="2000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None/>
            </a:pPr>
            <a:r>
              <a:rPr lang="ru-RU" sz="2000" dirty="0" smtClean="0"/>
              <a:t>	</a:t>
            </a:r>
            <a:r>
              <a:rPr lang="en-US" sz="2000" dirty="0" err="1" smtClean="0"/>
              <a:t>Ru</a:t>
            </a:r>
            <a:r>
              <a:rPr lang="ru-RU" sz="2000" dirty="0" smtClean="0"/>
              <a:t>.</a:t>
            </a:r>
            <a:r>
              <a:rPr lang="en-US" sz="2000" dirty="0" err="1" smtClean="0"/>
              <a:t>wikipedia</a:t>
            </a:r>
            <a:r>
              <a:rPr lang="ru-RU" sz="2000" dirty="0" smtClean="0"/>
              <a:t>.</a:t>
            </a:r>
            <a:r>
              <a:rPr lang="en-US" sz="2000" dirty="0" smtClean="0"/>
              <a:t>org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	</a:t>
            </a:r>
            <a:r>
              <a:rPr lang="en-US" sz="2000" dirty="0" smtClean="0"/>
              <a:t>www</a:t>
            </a:r>
            <a:r>
              <a:rPr lang="ru-RU" sz="2000" dirty="0" smtClean="0"/>
              <a:t>.</a:t>
            </a:r>
            <a:r>
              <a:rPr lang="en-US" sz="2000" dirty="0" err="1" smtClean="0"/>
              <a:t>gks</a:t>
            </a:r>
            <a:r>
              <a:rPr lang="ru-RU" sz="2000" dirty="0" smtClean="0"/>
              <a:t>.</a:t>
            </a:r>
            <a:r>
              <a:rPr lang="en-US" sz="2000" dirty="0" err="1" smtClean="0"/>
              <a:t>ru</a:t>
            </a: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</TotalTime>
  <Words>397</Words>
  <Application>Microsoft Office PowerPoint</Application>
  <PresentationFormat>Экран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Тема урока : «Численность населения России»</vt:lpstr>
      <vt:lpstr>Презентация PowerPoint</vt:lpstr>
      <vt:lpstr>Презентация PowerPoint</vt:lpstr>
      <vt:lpstr>Презентация PowerPoint</vt:lpstr>
      <vt:lpstr>Презентация PowerPoint</vt:lpstr>
      <vt:lpstr>Воспроизводство населения-</vt:lpstr>
      <vt:lpstr>Презентация PowerPoint</vt:lpstr>
      <vt:lpstr>Демографические кризисы  В  течение  ХХ  века  Россия  пережила  несколько  демографических  кризисов Используя  содержание  следующих  слайдов  и  текст  учебника,  заполните  таблицу. </vt:lpstr>
      <vt:lpstr>Основные задачи по выходу из демографического кризиса:</vt:lpstr>
      <vt:lpstr>Итоговое закрепление </vt:lpstr>
      <vt:lpstr>Домашнее задание</vt:lpstr>
      <vt:lpstr>Использованные  ресурсы: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: «Численность населения России»</dc:title>
  <dc:creator>слава</dc:creator>
  <cp:lastModifiedBy>User</cp:lastModifiedBy>
  <cp:revision>9</cp:revision>
  <dcterms:created xsi:type="dcterms:W3CDTF">2017-02-08T15:40:57Z</dcterms:created>
  <dcterms:modified xsi:type="dcterms:W3CDTF">2017-02-13T10:39:35Z</dcterms:modified>
</cp:coreProperties>
</file>